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599" autoAdjust="0"/>
  </p:normalViewPr>
  <p:slideViewPr>
    <p:cSldViewPr>
      <p:cViewPr varScale="1">
        <p:scale>
          <a:sx n="80" d="100"/>
          <a:sy n="80" d="100"/>
        </p:scale>
        <p:origin x="120" y="684"/>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3/25/2018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3/25/2018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3/25/2018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3/25/2018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3/25/2018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3/25/2018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3/25/2018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3/25/2018</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3/25/2018</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3/25/2018</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3/25/2018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3/25/2018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3/25/2018</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genesis+6&amp;version=NIV#fen-NIV-141b" TargetMode="External"/><Relationship Id="rId2" Type="http://schemas.openxmlformats.org/officeDocument/2006/relationships/hyperlink" Target="https://www.biblegateway.com/passage/?search=genesis+6&amp;version=NIV#fen-NIV-141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Nephilim</a:t>
            </a:r>
          </a:p>
        </p:txBody>
      </p:sp>
      <p:sp>
        <p:nvSpPr>
          <p:cNvPr id="3" name="Subtitle 2"/>
          <p:cNvSpPr>
            <a:spLocks noGrp="1"/>
          </p:cNvSpPr>
          <p:nvPr>
            <p:ph type="subTitle" idx="1"/>
          </p:nvPr>
        </p:nvSpPr>
        <p:spPr/>
        <p:txBody>
          <a:bodyPr/>
          <a:lstStyle/>
          <a:p>
            <a:r>
              <a:rPr lang="en-US" dirty="0"/>
              <a:t>Myth or inconvenient truth?</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807C-C747-4FC8-9930-23ABC86606D4}"/>
              </a:ext>
            </a:extLst>
          </p:cNvPr>
          <p:cNvSpPr>
            <a:spLocks noGrp="1"/>
          </p:cNvSpPr>
          <p:nvPr>
            <p:ph type="title"/>
          </p:nvPr>
        </p:nvSpPr>
        <p:spPr/>
        <p:txBody>
          <a:bodyPr/>
          <a:lstStyle/>
          <a:p>
            <a:r>
              <a:rPr lang="en-GB" dirty="0"/>
              <a:t>DNA Complexities . . .</a:t>
            </a:r>
          </a:p>
        </p:txBody>
      </p:sp>
      <p:sp>
        <p:nvSpPr>
          <p:cNvPr id="3" name="Content Placeholder 2">
            <a:extLst>
              <a:ext uri="{FF2B5EF4-FFF2-40B4-BE49-F238E27FC236}">
                <a16:creationId xmlns:a16="http://schemas.microsoft.com/office/drawing/2014/main" id="{D8982A52-1456-4EB4-ACD5-02061A29A9C6}"/>
              </a:ext>
            </a:extLst>
          </p:cNvPr>
          <p:cNvSpPr>
            <a:spLocks noGrp="1"/>
          </p:cNvSpPr>
          <p:nvPr>
            <p:ph idx="1"/>
          </p:nvPr>
        </p:nvSpPr>
        <p:spPr>
          <a:xfrm>
            <a:off x="4366220" y="1905000"/>
            <a:ext cx="6300194" cy="4267200"/>
          </a:xfrm>
        </p:spPr>
        <p:txBody>
          <a:bodyPr/>
          <a:lstStyle/>
          <a:p>
            <a:r>
              <a:rPr lang="en-GB" dirty="0"/>
              <a:t>Robert </a:t>
            </a:r>
            <a:r>
              <a:rPr lang="en-GB" dirty="0" err="1"/>
              <a:t>Wadlow</a:t>
            </a:r>
            <a:r>
              <a:rPr lang="en-GB" dirty="0"/>
              <a:t> – 1918 - 1940</a:t>
            </a:r>
          </a:p>
        </p:txBody>
      </p:sp>
      <p:pic>
        <p:nvPicPr>
          <p:cNvPr id="4" name="Picture 3">
            <a:extLst>
              <a:ext uri="{FF2B5EF4-FFF2-40B4-BE49-F238E27FC236}">
                <a16:creationId xmlns:a16="http://schemas.microsoft.com/office/drawing/2014/main" id="{923578EA-0AE6-491C-9C78-BECCA2C31D84}"/>
              </a:ext>
            </a:extLst>
          </p:cNvPr>
          <p:cNvPicPr>
            <a:picLocks noChangeAspect="1"/>
          </p:cNvPicPr>
          <p:nvPr/>
        </p:nvPicPr>
        <p:blipFill>
          <a:blip r:embed="rId2"/>
          <a:stretch>
            <a:fillRect/>
          </a:stretch>
        </p:blipFill>
        <p:spPr>
          <a:xfrm>
            <a:off x="1197868" y="1846718"/>
            <a:ext cx="2746117" cy="4293096"/>
          </a:xfrm>
          <a:prstGeom prst="rect">
            <a:avLst/>
          </a:prstGeom>
        </p:spPr>
      </p:pic>
    </p:spTree>
    <p:extLst>
      <p:ext uri="{BB962C8B-B14F-4D97-AF65-F5344CB8AC3E}">
        <p14:creationId xmlns:p14="http://schemas.microsoft.com/office/powerpoint/2010/main" val="40339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9A25-DC09-48CB-96DD-41A4538B1403}"/>
              </a:ext>
            </a:extLst>
          </p:cNvPr>
          <p:cNvSpPr>
            <a:spLocks noGrp="1"/>
          </p:cNvSpPr>
          <p:nvPr>
            <p:ph type="title"/>
          </p:nvPr>
        </p:nvSpPr>
        <p:spPr/>
        <p:txBody>
          <a:bodyPr/>
          <a:lstStyle/>
          <a:p>
            <a:r>
              <a:rPr lang="en-GB" dirty="0"/>
              <a:t>Probable Explanation:</a:t>
            </a:r>
          </a:p>
        </p:txBody>
      </p:sp>
      <p:sp>
        <p:nvSpPr>
          <p:cNvPr id="3" name="Content Placeholder 2">
            <a:extLst>
              <a:ext uri="{FF2B5EF4-FFF2-40B4-BE49-F238E27FC236}">
                <a16:creationId xmlns:a16="http://schemas.microsoft.com/office/drawing/2014/main" id="{8D37FA6A-9BE6-4847-AC64-CC5E8D88093D}"/>
              </a:ext>
            </a:extLst>
          </p:cNvPr>
          <p:cNvSpPr>
            <a:spLocks noGrp="1"/>
          </p:cNvSpPr>
          <p:nvPr>
            <p:ph idx="1"/>
          </p:nvPr>
        </p:nvSpPr>
        <p:spPr/>
        <p:txBody>
          <a:bodyPr/>
          <a:lstStyle/>
          <a:p>
            <a:r>
              <a:rPr lang="en-GB" dirty="0"/>
              <a:t>‘Giants’ – Nephilim</a:t>
            </a:r>
          </a:p>
          <a:p>
            <a:r>
              <a:rPr lang="en-GB" dirty="0"/>
              <a:t>Simply genetic variants within the human race</a:t>
            </a:r>
          </a:p>
          <a:p>
            <a:r>
              <a:rPr lang="en-GB" dirty="0"/>
              <a:t>Range of the human race from:</a:t>
            </a:r>
          </a:p>
          <a:p>
            <a:pPr lvl="1"/>
            <a:r>
              <a:rPr lang="en-GB" dirty="0"/>
              <a:t>Fair hair, white skin, blue eyes</a:t>
            </a:r>
          </a:p>
          <a:p>
            <a:pPr lvl="1"/>
            <a:r>
              <a:rPr lang="en-GB" dirty="0"/>
              <a:t>Dark hair, dark skin, brown eyes</a:t>
            </a:r>
          </a:p>
          <a:p>
            <a:pPr lvl="1"/>
            <a:r>
              <a:rPr lang="en-GB" dirty="0"/>
              <a:t>Tall Scandinavians</a:t>
            </a:r>
          </a:p>
          <a:p>
            <a:pPr lvl="1"/>
            <a:r>
              <a:rPr lang="en-GB" dirty="0"/>
              <a:t>Small Kalahari Bushmen</a:t>
            </a:r>
          </a:p>
          <a:p>
            <a:pPr lvl="1"/>
            <a:endParaRPr lang="en-GB" dirty="0"/>
          </a:p>
          <a:p>
            <a:r>
              <a:rPr lang="en-GB" dirty="0"/>
              <a:t>Variations tend to consolidate within populations due to environmental factors or selective reproduction.</a:t>
            </a:r>
          </a:p>
        </p:txBody>
      </p:sp>
    </p:spTree>
    <p:extLst>
      <p:ext uri="{BB962C8B-B14F-4D97-AF65-F5344CB8AC3E}">
        <p14:creationId xmlns:p14="http://schemas.microsoft.com/office/powerpoint/2010/main" val="243159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98BC-8F8D-467C-B427-BB3B3701404A}"/>
              </a:ext>
            </a:extLst>
          </p:cNvPr>
          <p:cNvSpPr>
            <a:spLocks noGrp="1"/>
          </p:cNvSpPr>
          <p:nvPr>
            <p:ph type="title"/>
          </p:nvPr>
        </p:nvSpPr>
        <p:spPr/>
        <p:txBody>
          <a:bodyPr/>
          <a:lstStyle/>
          <a:p>
            <a:r>
              <a:rPr lang="en-GB" dirty="0"/>
              <a:t>Sons of God?</a:t>
            </a:r>
          </a:p>
        </p:txBody>
      </p:sp>
      <p:sp>
        <p:nvSpPr>
          <p:cNvPr id="3" name="Content Placeholder 2">
            <a:extLst>
              <a:ext uri="{FF2B5EF4-FFF2-40B4-BE49-F238E27FC236}">
                <a16:creationId xmlns:a16="http://schemas.microsoft.com/office/drawing/2014/main" id="{67F2A24D-D081-48A6-AA73-5205A6596230}"/>
              </a:ext>
            </a:extLst>
          </p:cNvPr>
          <p:cNvSpPr>
            <a:spLocks noGrp="1"/>
          </p:cNvSpPr>
          <p:nvPr>
            <p:ph idx="1"/>
          </p:nvPr>
        </p:nvSpPr>
        <p:spPr>
          <a:xfrm>
            <a:off x="4654252" y="1905000"/>
            <a:ext cx="6012162" cy="4267200"/>
          </a:xfrm>
        </p:spPr>
        <p:txBody>
          <a:bodyPr/>
          <a:lstStyle/>
          <a:p>
            <a:r>
              <a:rPr lang="en-GB" dirty="0"/>
              <a:t>Myth</a:t>
            </a:r>
          </a:p>
          <a:p>
            <a:pPr lvl="1"/>
            <a:r>
              <a:rPr lang="en-GB" sz="2400" dirty="0"/>
              <a:t>Sons of God = Angels</a:t>
            </a:r>
          </a:p>
          <a:p>
            <a:pPr lvl="1"/>
            <a:r>
              <a:rPr lang="en-GB" sz="2400" dirty="0"/>
              <a:t>Angel + Woman = Warrior</a:t>
            </a:r>
          </a:p>
          <a:p>
            <a:pPr lvl="1"/>
            <a:r>
              <a:rPr lang="en-GB" sz="2400" dirty="0"/>
              <a:t>Nephilim = Warrior</a:t>
            </a:r>
          </a:p>
        </p:txBody>
      </p:sp>
      <p:pic>
        <p:nvPicPr>
          <p:cNvPr id="5" name="Picture 4">
            <a:extLst>
              <a:ext uri="{FF2B5EF4-FFF2-40B4-BE49-F238E27FC236}">
                <a16:creationId xmlns:a16="http://schemas.microsoft.com/office/drawing/2014/main" id="{89AAD87B-539B-415E-AB44-4218B1F83C76}"/>
              </a:ext>
            </a:extLst>
          </p:cNvPr>
          <p:cNvPicPr>
            <a:picLocks noChangeAspect="1"/>
          </p:cNvPicPr>
          <p:nvPr/>
        </p:nvPicPr>
        <p:blipFill rotWithShape="1">
          <a:blip r:embed="rId2"/>
          <a:srcRect b="8651"/>
          <a:stretch/>
        </p:blipFill>
        <p:spPr>
          <a:xfrm>
            <a:off x="621804" y="1700808"/>
            <a:ext cx="3571868" cy="5044375"/>
          </a:xfrm>
          <a:prstGeom prst="rect">
            <a:avLst/>
          </a:prstGeom>
        </p:spPr>
      </p:pic>
    </p:spTree>
    <p:extLst>
      <p:ext uri="{BB962C8B-B14F-4D97-AF65-F5344CB8AC3E}">
        <p14:creationId xmlns:p14="http://schemas.microsoft.com/office/powerpoint/2010/main" val="385480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B1B3-05E5-4F0C-B29A-711655368A8D}"/>
              </a:ext>
            </a:extLst>
          </p:cNvPr>
          <p:cNvSpPr>
            <a:spLocks noGrp="1"/>
          </p:cNvSpPr>
          <p:nvPr>
            <p:ph type="title"/>
          </p:nvPr>
        </p:nvSpPr>
        <p:spPr/>
        <p:txBody>
          <a:bodyPr/>
          <a:lstStyle/>
          <a:p>
            <a:r>
              <a:rPr lang="en-GB" dirty="0"/>
              <a:t>Reality?</a:t>
            </a:r>
          </a:p>
        </p:txBody>
      </p:sp>
      <p:sp>
        <p:nvSpPr>
          <p:cNvPr id="3" name="Content Placeholder 2">
            <a:extLst>
              <a:ext uri="{FF2B5EF4-FFF2-40B4-BE49-F238E27FC236}">
                <a16:creationId xmlns:a16="http://schemas.microsoft.com/office/drawing/2014/main" id="{B1861B7D-F6A0-4641-9D8A-A437714B418C}"/>
              </a:ext>
            </a:extLst>
          </p:cNvPr>
          <p:cNvSpPr>
            <a:spLocks noGrp="1"/>
          </p:cNvSpPr>
          <p:nvPr>
            <p:ph idx="1"/>
          </p:nvPr>
        </p:nvSpPr>
        <p:spPr/>
        <p:txBody>
          <a:bodyPr/>
          <a:lstStyle/>
          <a:p>
            <a:r>
              <a:rPr lang="en-GB" dirty="0"/>
              <a:t>Any explanation must:</a:t>
            </a:r>
          </a:p>
          <a:p>
            <a:pPr marL="731520" lvl="1" indent="-457200">
              <a:buFont typeface="+mj-lt"/>
              <a:buAutoNum type="arabicPeriod"/>
            </a:pPr>
            <a:r>
              <a:rPr lang="en-GB" sz="2400" dirty="0"/>
              <a:t>Arise from a ‘simple’ reading of the text</a:t>
            </a:r>
          </a:p>
          <a:p>
            <a:pPr marL="731520" lvl="1" indent="-457200">
              <a:buFont typeface="+mj-lt"/>
              <a:buAutoNum type="arabicPeriod"/>
            </a:pPr>
            <a:r>
              <a:rPr lang="en-GB" sz="2400" dirty="0"/>
              <a:t>Be consistent with themes throughout Scripture</a:t>
            </a:r>
          </a:p>
          <a:p>
            <a:pPr marL="731520" lvl="1" indent="-457200">
              <a:buFont typeface="+mj-lt"/>
              <a:buAutoNum type="arabicPeriod"/>
            </a:pPr>
            <a:r>
              <a:rPr lang="en-GB" sz="2400" dirty="0"/>
              <a:t>Be agreed by a majority of scholars (e.g. Commentaries) </a:t>
            </a:r>
          </a:p>
        </p:txBody>
      </p:sp>
    </p:spTree>
    <p:extLst>
      <p:ext uri="{BB962C8B-B14F-4D97-AF65-F5344CB8AC3E}">
        <p14:creationId xmlns:p14="http://schemas.microsoft.com/office/powerpoint/2010/main" val="287253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991E-B958-4AD8-B748-9E4A9CA0523F}"/>
              </a:ext>
            </a:extLst>
          </p:cNvPr>
          <p:cNvSpPr>
            <a:spLocks noGrp="1"/>
          </p:cNvSpPr>
          <p:nvPr>
            <p:ph type="title"/>
          </p:nvPr>
        </p:nvSpPr>
        <p:spPr/>
        <p:txBody>
          <a:bodyPr/>
          <a:lstStyle/>
          <a:p>
            <a:r>
              <a:rPr lang="en-GB" dirty="0"/>
              <a:t>Simple Reading of the Text - Sons of God</a:t>
            </a:r>
          </a:p>
        </p:txBody>
      </p:sp>
      <p:sp>
        <p:nvSpPr>
          <p:cNvPr id="3" name="Content Placeholder 2">
            <a:extLst>
              <a:ext uri="{FF2B5EF4-FFF2-40B4-BE49-F238E27FC236}">
                <a16:creationId xmlns:a16="http://schemas.microsoft.com/office/drawing/2014/main" id="{18D9C732-B840-4162-BBD8-A5E51FEBC380}"/>
              </a:ext>
            </a:extLst>
          </p:cNvPr>
          <p:cNvSpPr>
            <a:spLocks noGrp="1"/>
          </p:cNvSpPr>
          <p:nvPr>
            <p:ph idx="1"/>
          </p:nvPr>
        </p:nvSpPr>
        <p:spPr/>
        <p:txBody>
          <a:bodyPr>
            <a:normAutofit/>
          </a:bodyPr>
          <a:lstStyle/>
          <a:p>
            <a:r>
              <a:rPr lang="en-GB" dirty="0"/>
              <a:t>Luke 3:38</a:t>
            </a:r>
          </a:p>
          <a:p>
            <a:r>
              <a:rPr lang="en-GB" baseline="30000" dirty="0"/>
              <a:t>38 </a:t>
            </a:r>
            <a:r>
              <a:rPr lang="en-GB" dirty="0"/>
              <a:t>the son of </a:t>
            </a:r>
            <a:r>
              <a:rPr lang="en-GB" dirty="0" err="1"/>
              <a:t>Enosh</a:t>
            </a:r>
            <a:r>
              <a:rPr lang="en-GB" dirty="0"/>
              <a:t>, the son of Seth, the son of Adam, the </a:t>
            </a:r>
            <a:r>
              <a:rPr lang="en-GB" u="sng" dirty="0"/>
              <a:t>son of God</a:t>
            </a:r>
            <a:r>
              <a:rPr lang="en-GB" dirty="0"/>
              <a:t>.</a:t>
            </a:r>
          </a:p>
          <a:p>
            <a:r>
              <a:rPr lang="en-GB" dirty="0"/>
              <a:t>John 1:12</a:t>
            </a:r>
          </a:p>
          <a:p>
            <a:r>
              <a:rPr lang="en-GB" baseline="30000" dirty="0"/>
              <a:t>12 </a:t>
            </a:r>
            <a:r>
              <a:rPr lang="en-GB" dirty="0"/>
              <a:t>But as many as received him, to them gave he power to become the </a:t>
            </a:r>
            <a:r>
              <a:rPr lang="en-GB" u="sng" dirty="0"/>
              <a:t>sons of God</a:t>
            </a:r>
            <a:r>
              <a:rPr lang="en-GB" dirty="0"/>
              <a:t>, even to them that believe on his name.</a:t>
            </a:r>
          </a:p>
          <a:p>
            <a:r>
              <a:rPr lang="en-GB" dirty="0"/>
              <a:t>Job 38:7</a:t>
            </a:r>
          </a:p>
          <a:p>
            <a:r>
              <a:rPr lang="en-GB" dirty="0"/>
              <a:t>When the morning stars sang together, and all the sons of God shouted for joy? (KJV - Hebrew) ( Angels - NIV)</a:t>
            </a:r>
          </a:p>
        </p:txBody>
      </p:sp>
    </p:spTree>
    <p:extLst>
      <p:ext uri="{BB962C8B-B14F-4D97-AF65-F5344CB8AC3E}">
        <p14:creationId xmlns:p14="http://schemas.microsoft.com/office/powerpoint/2010/main" val="159389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4306-2E39-4165-A33A-08C10EFC2BAD}"/>
              </a:ext>
            </a:extLst>
          </p:cNvPr>
          <p:cNvSpPr>
            <a:spLocks noGrp="1"/>
          </p:cNvSpPr>
          <p:nvPr>
            <p:ph type="title"/>
          </p:nvPr>
        </p:nvSpPr>
        <p:spPr/>
        <p:txBody>
          <a:bodyPr/>
          <a:lstStyle/>
          <a:p>
            <a:r>
              <a:rPr lang="en-GB" dirty="0"/>
              <a:t>Do Angels Marry?</a:t>
            </a:r>
          </a:p>
        </p:txBody>
      </p:sp>
      <p:sp>
        <p:nvSpPr>
          <p:cNvPr id="3" name="Content Placeholder 2">
            <a:extLst>
              <a:ext uri="{FF2B5EF4-FFF2-40B4-BE49-F238E27FC236}">
                <a16:creationId xmlns:a16="http://schemas.microsoft.com/office/drawing/2014/main" id="{3E2E586E-A528-46BD-B7B4-E641926BFF90}"/>
              </a:ext>
            </a:extLst>
          </p:cNvPr>
          <p:cNvSpPr>
            <a:spLocks noGrp="1"/>
          </p:cNvSpPr>
          <p:nvPr>
            <p:ph idx="1"/>
          </p:nvPr>
        </p:nvSpPr>
        <p:spPr/>
        <p:txBody>
          <a:bodyPr/>
          <a:lstStyle/>
          <a:p>
            <a:r>
              <a:rPr lang="en-GB" dirty="0"/>
              <a:t>Luke 20:34-36</a:t>
            </a:r>
          </a:p>
          <a:p>
            <a:r>
              <a:rPr lang="en-GB" baseline="30000" dirty="0"/>
              <a:t>34 </a:t>
            </a:r>
            <a:r>
              <a:rPr lang="en-GB" dirty="0"/>
              <a:t>Jesus replied, “The people of this age marry and are given in marriage. </a:t>
            </a:r>
            <a:r>
              <a:rPr lang="en-GB" baseline="30000" dirty="0"/>
              <a:t>35 </a:t>
            </a:r>
            <a:r>
              <a:rPr lang="en-GB" dirty="0"/>
              <a:t>But those who are considered worthy of taking part in the age to come and in the resurrection from the dead will neither marry nor be given in marriage, </a:t>
            </a:r>
            <a:r>
              <a:rPr lang="en-GB" baseline="30000" dirty="0"/>
              <a:t>36 </a:t>
            </a:r>
            <a:r>
              <a:rPr lang="en-GB" dirty="0"/>
              <a:t>and they can no longer die; for they are like the angels. They are God’s children, since they are children of the resurrection.</a:t>
            </a:r>
          </a:p>
        </p:txBody>
      </p:sp>
    </p:spTree>
    <p:extLst>
      <p:ext uri="{BB962C8B-B14F-4D97-AF65-F5344CB8AC3E}">
        <p14:creationId xmlns:p14="http://schemas.microsoft.com/office/powerpoint/2010/main" val="421309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D69BA-D43A-4B52-85FF-3E85AB4DCFCA}"/>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16ED18C9-BA47-4FB6-8FF9-B3FA54FC06F0}"/>
              </a:ext>
            </a:extLst>
          </p:cNvPr>
          <p:cNvSpPr>
            <a:spLocks noGrp="1"/>
          </p:cNvSpPr>
          <p:nvPr>
            <p:ph idx="1"/>
          </p:nvPr>
        </p:nvSpPr>
        <p:spPr/>
        <p:txBody>
          <a:bodyPr/>
          <a:lstStyle/>
          <a:p>
            <a:r>
              <a:rPr lang="en-GB" dirty="0"/>
              <a:t>Adam was the first ‘son of God’</a:t>
            </a:r>
          </a:p>
          <a:p>
            <a:r>
              <a:rPr lang="en-GB" dirty="0"/>
              <a:t>Born again Christians are ‘sons of God’</a:t>
            </a:r>
          </a:p>
          <a:p>
            <a:r>
              <a:rPr lang="en-GB" dirty="0"/>
              <a:t>Angels cannot ‘marry’</a:t>
            </a:r>
          </a:p>
          <a:p>
            <a:endParaRPr lang="en-GB" dirty="0"/>
          </a:p>
          <a:p>
            <a:r>
              <a:rPr lang="en-GB" dirty="0"/>
              <a:t>Therefore - the sons (and daughters) of God are those who:</a:t>
            </a:r>
          </a:p>
          <a:p>
            <a:pPr lvl="1"/>
            <a:r>
              <a:rPr lang="en-GB" dirty="0"/>
              <a:t>Have not rebelled against God</a:t>
            </a:r>
          </a:p>
          <a:p>
            <a:pPr lvl="1"/>
            <a:r>
              <a:rPr lang="en-GB" sz="2400" dirty="0"/>
              <a:t>OR</a:t>
            </a:r>
            <a:endParaRPr lang="en-GB" dirty="0"/>
          </a:p>
          <a:p>
            <a:pPr lvl="1"/>
            <a:r>
              <a:rPr lang="en-GB" dirty="0"/>
              <a:t>Have been restored after rebellion</a:t>
            </a:r>
          </a:p>
          <a:p>
            <a:endParaRPr lang="en-GB" dirty="0"/>
          </a:p>
          <a:p>
            <a:endParaRPr lang="en-GB" dirty="0"/>
          </a:p>
        </p:txBody>
      </p:sp>
    </p:spTree>
    <p:extLst>
      <p:ext uri="{BB962C8B-B14F-4D97-AF65-F5344CB8AC3E}">
        <p14:creationId xmlns:p14="http://schemas.microsoft.com/office/powerpoint/2010/main" val="2151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CFF3-2EC3-4DA5-9A4A-02F70998C823}"/>
              </a:ext>
            </a:extLst>
          </p:cNvPr>
          <p:cNvSpPr>
            <a:spLocks noGrp="1"/>
          </p:cNvSpPr>
          <p:nvPr>
            <p:ph type="title"/>
          </p:nvPr>
        </p:nvSpPr>
        <p:spPr/>
        <p:txBody>
          <a:bodyPr/>
          <a:lstStyle/>
          <a:p>
            <a:r>
              <a:rPr lang="en-GB" dirty="0"/>
              <a:t>Understanding Beginning and End:</a:t>
            </a:r>
          </a:p>
        </p:txBody>
      </p:sp>
      <p:sp>
        <p:nvSpPr>
          <p:cNvPr id="3" name="Content Placeholder 2">
            <a:extLst>
              <a:ext uri="{FF2B5EF4-FFF2-40B4-BE49-F238E27FC236}">
                <a16:creationId xmlns:a16="http://schemas.microsoft.com/office/drawing/2014/main" id="{600E40A6-E3A2-4D21-9587-433620AD4B08}"/>
              </a:ext>
            </a:extLst>
          </p:cNvPr>
          <p:cNvSpPr>
            <a:spLocks noGrp="1"/>
          </p:cNvSpPr>
          <p:nvPr>
            <p:ph idx="1"/>
          </p:nvPr>
        </p:nvSpPr>
        <p:spPr/>
        <p:txBody>
          <a:bodyPr/>
          <a:lstStyle/>
          <a:p>
            <a:r>
              <a:rPr lang="en-GB" b="1" u="sng" dirty="0"/>
              <a:t>Genesis</a:t>
            </a:r>
          </a:p>
          <a:p>
            <a:r>
              <a:rPr lang="en-GB" dirty="0"/>
              <a:t>God / Serpent (Dragon)</a:t>
            </a:r>
          </a:p>
          <a:p>
            <a:r>
              <a:rPr lang="en-GB" dirty="0"/>
              <a:t>Sons (daughters) of God / Sons (daughters) of man</a:t>
            </a:r>
          </a:p>
          <a:p>
            <a:endParaRPr lang="en-GB" dirty="0"/>
          </a:p>
          <a:p>
            <a:r>
              <a:rPr lang="en-GB" b="1" u="sng" dirty="0"/>
              <a:t>Revelation</a:t>
            </a:r>
          </a:p>
          <a:p>
            <a:r>
              <a:rPr lang="en-GB" dirty="0"/>
              <a:t>God / Dragon (serpent)</a:t>
            </a:r>
          </a:p>
          <a:p>
            <a:r>
              <a:rPr lang="en-GB" dirty="0"/>
              <a:t>Seal of God / Mark of the Beast</a:t>
            </a:r>
          </a:p>
        </p:txBody>
      </p:sp>
    </p:spTree>
    <p:extLst>
      <p:ext uri="{BB962C8B-B14F-4D97-AF65-F5344CB8AC3E}">
        <p14:creationId xmlns:p14="http://schemas.microsoft.com/office/powerpoint/2010/main" val="255090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CDF3-69F9-4A9C-AF46-C5CF1F333C04}"/>
              </a:ext>
            </a:extLst>
          </p:cNvPr>
          <p:cNvSpPr>
            <a:spLocks noGrp="1"/>
          </p:cNvSpPr>
          <p:nvPr>
            <p:ph type="title"/>
          </p:nvPr>
        </p:nvSpPr>
        <p:spPr/>
        <p:txBody>
          <a:bodyPr/>
          <a:lstStyle/>
          <a:p>
            <a:r>
              <a:rPr lang="en-GB" dirty="0"/>
              <a:t>Consistent throughout - Separation:</a:t>
            </a:r>
          </a:p>
        </p:txBody>
      </p:sp>
      <p:sp>
        <p:nvSpPr>
          <p:cNvPr id="3" name="Content Placeholder 2">
            <a:extLst>
              <a:ext uri="{FF2B5EF4-FFF2-40B4-BE49-F238E27FC236}">
                <a16:creationId xmlns:a16="http://schemas.microsoft.com/office/drawing/2014/main" id="{0E1CE5FB-E107-488C-ACA8-CBFC2269466A}"/>
              </a:ext>
            </a:extLst>
          </p:cNvPr>
          <p:cNvSpPr>
            <a:spLocks noGrp="1"/>
          </p:cNvSpPr>
          <p:nvPr>
            <p:ph idx="1"/>
          </p:nvPr>
        </p:nvSpPr>
        <p:spPr/>
        <p:txBody>
          <a:bodyPr/>
          <a:lstStyle/>
          <a:p>
            <a:r>
              <a:rPr lang="en-GB" dirty="0"/>
              <a:t>Revelation 18:4</a:t>
            </a:r>
          </a:p>
          <a:p>
            <a:r>
              <a:rPr lang="en-GB" baseline="30000" dirty="0"/>
              <a:t>4 </a:t>
            </a:r>
            <a:r>
              <a:rPr lang="en-GB" dirty="0"/>
              <a:t>Then I heard another voice from heaven say:</a:t>
            </a:r>
          </a:p>
          <a:p>
            <a:r>
              <a:rPr lang="en-GB" dirty="0"/>
              <a:t>“‘Come out of her, my people,’</a:t>
            </a:r>
            <a:br>
              <a:rPr lang="en-GB" dirty="0"/>
            </a:br>
            <a:r>
              <a:rPr lang="en-GB" dirty="0"/>
              <a:t>    so that you will not share in her sins,</a:t>
            </a:r>
            <a:br>
              <a:rPr lang="en-GB" dirty="0"/>
            </a:br>
            <a:r>
              <a:rPr lang="en-GB" dirty="0"/>
              <a:t>    so that you will not receive any of her plagues;</a:t>
            </a:r>
          </a:p>
          <a:p>
            <a:endParaRPr lang="en-GB" dirty="0"/>
          </a:p>
          <a:p>
            <a:r>
              <a:rPr lang="en-GB" dirty="0"/>
              <a:t>Prior to the destruction of the Earth – God’s people IN Babylon</a:t>
            </a:r>
          </a:p>
          <a:p>
            <a:r>
              <a:rPr lang="en-GB" dirty="0"/>
              <a:t>Prior to the Flood – God’s people began to mingle with ‘man’</a:t>
            </a:r>
          </a:p>
          <a:p>
            <a:endParaRPr lang="en-GB" dirty="0"/>
          </a:p>
        </p:txBody>
      </p:sp>
    </p:spTree>
    <p:extLst>
      <p:ext uri="{BB962C8B-B14F-4D97-AF65-F5344CB8AC3E}">
        <p14:creationId xmlns:p14="http://schemas.microsoft.com/office/powerpoint/2010/main" val="38837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CCEF-A88C-40D3-A9B5-0C820242E877}"/>
              </a:ext>
            </a:extLst>
          </p:cNvPr>
          <p:cNvSpPr>
            <a:spLocks noGrp="1"/>
          </p:cNvSpPr>
          <p:nvPr>
            <p:ph type="title"/>
          </p:nvPr>
        </p:nvSpPr>
        <p:spPr/>
        <p:txBody>
          <a:bodyPr/>
          <a:lstStyle/>
          <a:p>
            <a:r>
              <a:rPr lang="en-GB" dirty="0"/>
              <a:t>Consistency - Separation</a:t>
            </a:r>
          </a:p>
        </p:txBody>
      </p:sp>
      <p:sp>
        <p:nvSpPr>
          <p:cNvPr id="3" name="Content Placeholder 2">
            <a:extLst>
              <a:ext uri="{FF2B5EF4-FFF2-40B4-BE49-F238E27FC236}">
                <a16:creationId xmlns:a16="http://schemas.microsoft.com/office/drawing/2014/main" id="{AF89373B-9C3E-4A1F-8F46-31862F00F57F}"/>
              </a:ext>
            </a:extLst>
          </p:cNvPr>
          <p:cNvSpPr>
            <a:spLocks noGrp="1"/>
          </p:cNvSpPr>
          <p:nvPr>
            <p:ph idx="1"/>
          </p:nvPr>
        </p:nvSpPr>
        <p:spPr/>
        <p:txBody>
          <a:bodyPr/>
          <a:lstStyle/>
          <a:p>
            <a:r>
              <a:rPr lang="en-GB" dirty="0"/>
              <a:t>Abraham called to ‘come out’ of Ur</a:t>
            </a:r>
          </a:p>
          <a:p>
            <a:r>
              <a:rPr lang="en-GB" dirty="0"/>
              <a:t>Israel were to be a ‘separate’ nation.</a:t>
            </a:r>
          </a:p>
          <a:p>
            <a:r>
              <a:rPr lang="en-GB" dirty="0"/>
              <a:t>1 Peter 2:9</a:t>
            </a:r>
          </a:p>
          <a:p>
            <a:r>
              <a:rPr lang="en-GB" baseline="30000" dirty="0"/>
              <a:t>9 </a:t>
            </a:r>
            <a:r>
              <a:rPr lang="en-GB" dirty="0"/>
              <a:t>But you are a chosen people, a royal priesthood, a holy nation, God’s special possession, that you may declare the praises of him who </a:t>
            </a:r>
            <a:r>
              <a:rPr lang="en-GB" u="sng" dirty="0"/>
              <a:t>called you out of darkness </a:t>
            </a:r>
            <a:r>
              <a:rPr lang="en-GB" dirty="0"/>
              <a:t>into his wonderful light.</a:t>
            </a:r>
          </a:p>
          <a:p>
            <a:r>
              <a:rPr lang="en-GB" dirty="0"/>
              <a:t>Revelation 18:4</a:t>
            </a:r>
          </a:p>
          <a:p>
            <a:r>
              <a:rPr lang="en-GB" dirty="0"/>
              <a:t>“Come out of her my people. . . “</a:t>
            </a:r>
          </a:p>
        </p:txBody>
      </p:sp>
    </p:spTree>
    <p:extLst>
      <p:ext uri="{BB962C8B-B14F-4D97-AF65-F5344CB8AC3E}">
        <p14:creationId xmlns:p14="http://schemas.microsoft.com/office/powerpoint/2010/main" val="147050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77D3-EC54-44B9-8D21-4B4530057D05}"/>
              </a:ext>
            </a:extLst>
          </p:cNvPr>
          <p:cNvSpPr>
            <a:spLocks noGrp="1"/>
          </p:cNvSpPr>
          <p:nvPr>
            <p:ph type="title"/>
          </p:nvPr>
        </p:nvSpPr>
        <p:spPr/>
        <p:txBody>
          <a:bodyPr/>
          <a:lstStyle/>
          <a:p>
            <a:r>
              <a:rPr lang="en-GB" dirty="0"/>
              <a:t>Genesis 6:1-4</a:t>
            </a:r>
          </a:p>
        </p:txBody>
      </p:sp>
      <p:sp>
        <p:nvSpPr>
          <p:cNvPr id="3" name="Content Placeholder 2">
            <a:extLst>
              <a:ext uri="{FF2B5EF4-FFF2-40B4-BE49-F238E27FC236}">
                <a16:creationId xmlns:a16="http://schemas.microsoft.com/office/drawing/2014/main" id="{D8884626-4837-451C-9BDD-933BC1869346}"/>
              </a:ext>
            </a:extLst>
          </p:cNvPr>
          <p:cNvSpPr>
            <a:spLocks noGrp="1"/>
          </p:cNvSpPr>
          <p:nvPr>
            <p:ph idx="1"/>
          </p:nvPr>
        </p:nvSpPr>
        <p:spPr/>
        <p:txBody>
          <a:bodyPr/>
          <a:lstStyle/>
          <a:p>
            <a:pPr marL="0" indent="0">
              <a:buNone/>
            </a:pPr>
            <a:r>
              <a:rPr lang="en-GB" dirty="0"/>
              <a:t>6 When human beings began to increase in number on the earth and daughters were born to them, </a:t>
            </a:r>
            <a:r>
              <a:rPr lang="en-GB" baseline="30000" dirty="0"/>
              <a:t>2 </a:t>
            </a:r>
            <a:r>
              <a:rPr lang="en-GB" dirty="0"/>
              <a:t>the sons of God saw that the daughters of humans were beautiful, and they married any of them they chose. </a:t>
            </a:r>
            <a:r>
              <a:rPr lang="en-GB" baseline="30000" dirty="0"/>
              <a:t>3 </a:t>
            </a:r>
            <a:r>
              <a:rPr lang="en-GB" dirty="0"/>
              <a:t>Then the </a:t>
            </a:r>
            <a:r>
              <a:rPr lang="en-GB" cap="small" dirty="0"/>
              <a:t>Lord</a:t>
            </a:r>
            <a:r>
              <a:rPr lang="en-GB" dirty="0"/>
              <a:t> said, “My Spirit will not contend with</a:t>
            </a:r>
            <a:r>
              <a:rPr lang="en-GB" baseline="30000" dirty="0"/>
              <a:t>[</a:t>
            </a:r>
            <a:r>
              <a:rPr lang="en-GB" baseline="30000" dirty="0">
                <a:hlinkClick r:id="rId2" tooltip="See footnote a"/>
              </a:rPr>
              <a:t>a</a:t>
            </a:r>
            <a:r>
              <a:rPr lang="en-GB" baseline="30000" dirty="0"/>
              <a:t>]</a:t>
            </a:r>
            <a:r>
              <a:rPr lang="en-GB" dirty="0"/>
              <a:t> humans forever, for they are mortal</a:t>
            </a:r>
            <a:r>
              <a:rPr lang="en-GB" baseline="30000" dirty="0"/>
              <a:t>[</a:t>
            </a:r>
            <a:r>
              <a:rPr lang="en-GB" baseline="30000" dirty="0">
                <a:hlinkClick r:id="rId3" tooltip="See footnote b"/>
              </a:rPr>
              <a:t>b</a:t>
            </a:r>
            <a:r>
              <a:rPr lang="en-GB" baseline="30000" dirty="0"/>
              <a:t>]</a:t>
            </a:r>
            <a:r>
              <a:rPr lang="en-GB" dirty="0"/>
              <a:t>; their days will be a hundred and twenty years.”</a:t>
            </a:r>
          </a:p>
          <a:p>
            <a:pPr marL="0" indent="0">
              <a:buNone/>
            </a:pPr>
            <a:r>
              <a:rPr lang="en-GB" baseline="30000" dirty="0"/>
              <a:t>4 </a:t>
            </a:r>
            <a:r>
              <a:rPr lang="en-GB" dirty="0"/>
              <a:t>The Nephilim were on the earth in those days—and also afterward—when the sons of God went to the daughters of humans and had children by them. They were the heroes of old, men of renown.</a:t>
            </a:r>
          </a:p>
        </p:txBody>
      </p:sp>
    </p:spTree>
    <p:extLst>
      <p:ext uri="{BB962C8B-B14F-4D97-AF65-F5344CB8AC3E}">
        <p14:creationId xmlns:p14="http://schemas.microsoft.com/office/powerpoint/2010/main" val="117515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3DE5-D705-4602-BAFB-B85D972F8BC7}"/>
              </a:ext>
            </a:extLst>
          </p:cNvPr>
          <p:cNvSpPr>
            <a:spLocks noGrp="1"/>
          </p:cNvSpPr>
          <p:nvPr>
            <p:ph type="title"/>
          </p:nvPr>
        </p:nvSpPr>
        <p:spPr/>
        <p:txBody>
          <a:bodyPr/>
          <a:lstStyle/>
          <a:p>
            <a:r>
              <a:rPr lang="en-GB" dirty="0"/>
              <a:t>Consistency - Separation</a:t>
            </a:r>
          </a:p>
        </p:txBody>
      </p:sp>
      <p:sp>
        <p:nvSpPr>
          <p:cNvPr id="3" name="Content Placeholder 2">
            <a:extLst>
              <a:ext uri="{FF2B5EF4-FFF2-40B4-BE49-F238E27FC236}">
                <a16:creationId xmlns:a16="http://schemas.microsoft.com/office/drawing/2014/main" id="{90EA29B0-8572-4A51-A70C-B5B5AAA26A71}"/>
              </a:ext>
            </a:extLst>
          </p:cNvPr>
          <p:cNvSpPr>
            <a:spLocks noGrp="1"/>
          </p:cNvSpPr>
          <p:nvPr>
            <p:ph idx="1"/>
          </p:nvPr>
        </p:nvSpPr>
        <p:spPr>
          <a:xfrm>
            <a:off x="4798268" y="1905000"/>
            <a:ext cx="5868146" cy="4267200"/>
          </a:xfrm>
        </p:spPr>
        <p:txBody>
          <a:bodyPr/>
          <a:lstStyle/>
          <a:p>
            <a:r>
              <a:rPr lang="en-GB" dirty="0"/>
              <a:t>Balaam</a:t>
            </a:r>
          </a:p>
          <a:p>
            <a:r>
              <a:rPr lang="en-GB" dirty="0"/>
              <a:t>Numbers 25</a:t>
            </a:r>
          </a:p>
          <a:p>
            <a:r>
              <a:rPr lang="en-GB" dirty="0"/>
              <a:t>While Israel was staying in Shittim, the men began to indulge in sexual immorality with Moabite women, </a:t>
            </a:r>
            <a:r>
              <a:rPr lang="en-GB" baseline="30000" dirty="0"/>
              <a:t>2 </a:t>
            </a:r>
            <a:r>
              <a:rPr lang="en-GB" dirty="0"/>
              <a:t>who invited them to the sacrifices to their gods. The people ate the sacrificial meal and bowed down before these gods. </a:t>
            </a:r>
            <a:r>
              <a:rPr lang="en-GB" baseline="30000" dirty="0"/>
              <a:t>3 </a:t>
            </a:r>
            <a:r>
              <a:rPr lang="en-GB" dirty="0"/>
              <a:t>So Israel yoked themselves to the Baal of </a:t>
            </a:r>
            <a:r>
              <a:rPr lang="en-GB" dirty="0" err="1"/>
              <a:t>Peor</a:t>
            </a:r>
            <a:r>
              <a:rPr lang="en-GB" dirty="0"/>
              <a:t>. And the </a:t>
            </a:r>
            <a:r>
              <a:rPr lang="en-GB" cap="small" dirty="0"/>
              <a:t>Lord</a:t>
            </a:r>
            <a:r>
              <a:rPr lang="en-GB" dirty="0"/>
              <a:t>’s anger burned against them.</a:t>
            </a:r>
          </a:p>
        </p:txBody>
      </p:sp>
      <p:pic>
        <p:nvPicPr>
          <p:cNvPr id="4" name="Picture 3">
            <a:extLst>
              <a:ext uri="{FF2B5EF4-FFF2-40B4-BE49-F238E27FC236}">
                <a16:creationId xmlns:a16="http://schemas.microsoft.com/office/drawing/2014/main" id="{1E8F85DD-5F64-4757-A41F-A3E78C03DBFF}"/>
              </a:ext>
            </a:extLst>
          </p:cNvPr>
          <p:cNvPicPr>
            <a:picLocks noChangeAspect="1"/>
          </p:cNvPicPr>
          <p:nvPr/>
        </p:nvPicPr>
        <p:blipFill>
          <a:blip r:embed="rId2"/>
          <a:stretch>
            <a:fillRect/>
          </a:stretch>
        </p:blipFill>
        <p:spPr>
          <a:xfrm>
            <a:off x="837828" y="1772816"/>
            <a:ext cx="3658406" cy="4464496"/>
          </a:xfrm>
          <a:prstGeom prst="rect">
            <a:avLst/>
          </a:prstGeom>
        </p:spPr>
      </p:pic>
    </p:spTree>
    <p:extLst>
      <p:ext uri="{BB962C8B-B14F-4D97-AF65-F5344CB8AC3E}">
        <p14:creationId xmlns:p14="http://schemas.microsoft.com/office/powerpoint/2010/main" val="99847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A16E-D7AD-422A-A7BA-82121E7C625B}"/>
              </a:ext>
            </a:extLst>
          </p:cNvPr>
          <p:cNvSpPr>
            <a:spLocks noGrp="1"/>
          </p:cNvSpPr>
          <p:nvPr>
            <p:ph type="title"/>
          </p:nvPr>
        </p:nvSpPr>
        <p:spPr/>
        <p:txBody>
          <a:bodyPr/>
          <a:lstStyle/>
          <a:p>
            <a:r>
              <a:rPr lang="en-GB" dirty="0"/>
              <a:t>Is it just about Marriage?</a:t>
            </a:r>
          </a:p>
        </p:txBody>
      </p:sp>
      <p:sp>
        <p:nvSpPr>
          <p:cNvPr id="3" name="Content Placeholder 2">
            <a:extLst>
              <a:ext uri="{FF2B5EF4-FFF2-40B4-BE49-F238E27FC236}">
                <a16:creationId xmlns:a16="http://schemas.microsoft.com/office/drawing/2014/main" id="{7AA8827B-661F-45A0-B00B-498135BF18B2}"/>
              </a:ext>
            </a:extLst>
          </p:cNvPr>
          <p:cNvSpPr>
            <a:spLocks noGrp="1"/>
          </p:cNvSpPr>
          <p:nvPr>
            <p:ph idx="1"/>
          </p:nvPr>
        </p:nvSpPr>
        <p:spPr/>
        <p:txBody>
          <a:bodyPr>
            <a:normAutofit/>
          </a:bodyPr>
          <a:lstStyle/>
          <a:p>
            <a:r>
              <a:rPr lang="en-GB" dirty="0"/>
              <a:t>Genesis 24:3-4</a:t>
            </a:r>
          </a:p>
          <a:p>
            <a:r>
              <a:rPr lang="en-GB" baseline="30000" dirty="0"/>
              <a:t>3 </a:t>
            </a:r>
            <a:r>
              <a:rPr lang="en-GB" dirty="0"/>
              <a:t>I want you to swear by the </a:t>
            </a:r>
            <a:r>
              <a:rPr lang="en-GB" cap="small" dirty="0"/>
              <a:t>Lord</a:t>
            </a:r>
            <a:r>
              <a:rPr lang="en-GB" dirty="0"/>
              <a:t>, the God of heaven and the God of earth, that you will not get a wife for my son from the daughters of the Canaanites, among whom I am living, </a:t>
            </a:r>
            <a:r>
              <a:rPr lang="en-GB" baseline="30000" dirty="0"/>
              <a:t>4 </a:t>
            </a:r>
            <a:r>
              <a:rPr lang="en-GB" dirty="0"/>
              <a:t>but will go to my country and my own relatives and get a wife for my son Isaac.”</a:t>
            </a:r>
          </a:p>
          <a:p>
            <a:r>
              <a:rPr lang="en-GB" dirty="0"/>
              <a:t>Deuteronomy 7:3</a:t>
            </a:r>
          </a:p>
          <a:p>
            <a:r>
              <a:rPr lang="en-GB" baseline="30000" dirty="0"/>
              <a:t>3 </a:t>
            </a:r>
            <a:r>
              <a:rPr lang="en-GB" dirty="0"/>
              <a:t>Do not intermarry with them. Do not give your daughters to their sons or take their daughters for your sons,</a:t>
            </a:r>
          </a:p>
          <a:p>
            <a:endParaRPr lang="en-GB" dirty="0"/>
          </a:p>
        </p:txBody>
      </p:sp>
    </p:spTree>
    <p:extLst>
      <p:ext uri="{BB962C8B-B14F-4D97-AF65-F5344CB8AC3E}">
        <p14:creationId xmlns:p14="http://schemas.microsoft.com/office/powerpoint/2010/main" val="12301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A16E-D7AD-422A-A7BA-82121E7C625B}"/>
              </a:ext>
            </a:extLst>
          </p:cNvPr>
          <p:cNvSpPr>
            <a:spLocks noGrp="1"/>
          </p:cNvSpPr>
          <p:nvPr>
            <p:ph type="title"/>
          </p:nvPr>
        </p:nvSpPr>
        <p:spPr/>
        <p:txBody>
          <a:bodyPr/>
          <a:lstStyle/>
          <a:p>
            <a:r>
              <a:rPr lang="en-GB" dirty="0"/>
              <a:t>Is it just about Marriage?</a:t>
            </a:r>
          </a:p>
        </p:txBody>
      </p:sp>
      <p:sp>
        <p:nvSpPr>
          <p:cNvPr id="3" name="Content Placeholder 2">
            <a:extLst>
              <a:ext uri="{FF2B5EF4-FFF2-40B4-BE49-F238E27FC236}">
                <a16:creationId xmlns:a16="http://schemas.microsoft.com/office/drawing/2014/main" id="{7AA8827B-661F-45A0-B00B-498135BF18B2}"/>
              </a:ext>
            </a:extLst>
          </p:cNvPr>
          <p:cNvSpPr>
            <a:spLocks noGrp="1"/>
          </p:cNvSpPr>
          <p:nvPr>
            <p:ph idx="1"/>
          </p:nvPr>
        </p:nvSpPr>
        <p:spPr/>
        <p:txBody>
          <a:bodyPr>
            <a:normAutofit/>
          </a:bodyPr>
          <a:lstStyle/>
          <a:p>
            <a:r>
              <a:rPr lang="en-GB" dirty="0"/>
              <a:t>Ezra 9:12</a:t>
            </a:r>
          </a:p>
          <a:p>
            <a:r>
              <a:rPr lang="en-GB" baseline="30000" dirty="0"/>
              <a:t>12 </a:t>
            </a:r>
            <a:r>
              <a:rPr lang="en-GB" dirty="0"/>
              <a:t>Therefore, do not give your daughters in marriage to their sons or take their daughters for your sons.</a:t>
            </a:r>
          </a:p>
          <a:p>
            <a:r>
              <a:rPr lang="en-GB" dirty="0"/>
              <a:t>2 Corinthians 6:14</a:t>
            </a:r>
          </a:p>
          <a:p>
            <a:r>
              <a:rPr lang="en-GB" baseline="30000" dirty="0"/>
              <a:t>14 </a:t>
            </a:r>
            <a:r>
              <a:rPr lang="en-GB" dirty="0"/>
              <a:t>Do not be yoked together with unbelievers. For what do righteousness and wickedness have in common? Or what fellowship can light have with darkness?</a:t>
            </a:r>
          </a:p>
          <a:p>
            <a:endParaRPr lang="en-GB" dirty="0"/>
          </a:p>
        </p:txBody>
      </p:sp>
    </p:spTree>
    <p:extLst>
      <p:ext uri="{BB962C8B-B14F-4D97-AF65-F5344CB8AC3E}">
        <p14:creationId xmlns:p14="http://schemas.microsoft.com/office/powerpoint/2010/main" val="413660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F6E6-4ED7-4F14-BF27-0256FE3B2E9C}"/>
              </a:ext>
            </a:extLst>
          </p:cNvPr>
          <p:cNvSpPr>
            <a:spLocks noGrp="1"/>
          </p:cNvSpPr>
          <p:nvPr>
            <p:ph type="title"/>
          </p:nvPr>
        </p:nvSpPr>
        <p:spPr/>
        <p:txBody>
          <a:bodyPr/>
          <a:lstStyle/>
          <a:p>
            <a:r>
              <a:rPr lang="en-GB" dirty="0"/>
              <a:t>Not just about Marriage. . .</a:t>
            </a:r>
          </a:p>
        </p:txBody>
      </p:sp>
      <p:sp>
        <p:nvSpPr>
          <p:cNvPr id="3" name="Content Placeholder 2">
            <a:extLst>
              <a:ext uri="{FF2B5EF4-FFF2-40B4-BE49-F238E27FC236}">
                <a16:creationId xmlns:a16="http://schemas.microsoft.com/office/drawing/2014/main" id="{B7F787AD-58E3-46AE-BBB2-E315817F4DF9}"/>
              </a:ext>
            </a:extLst>
          </p:cNvPr>
          <p:cNvSpPr>
            <a:spLocks noGrp="1"/>
          </p:cNvSpPr>
          <p:nvPr>
            <p:ph idx="1"/>
          </p:nvPr>
        </p:nvSpPr>
        <p:spPr>
          <a:xfrm>
            <a:off x="7030516" y="1905000"/>
            <a:ext cx="4176464" cy="4267200"/>
          </a:xfrm>
        </p:spPr>
        <p:txBody>
          <a:bodyPr/>
          <a:lstStyle/>
          <a:p>
            <a:r>
              <a:rPr lang="en-GB" dirty="0"/>
              <a:t>Genesis 18-19</a:t>
            </a:r>
          </a:p>
        </p:txBody>
      </p:sp>
      <p:pic>
        <p:nvPicPr>
          <p:cNvPr id="4" name="Picture 3">
            <a:extLst>
              <a:ext uri="{FF2B5EF4-FFF2-40B4-BE49-F238E27FC236}">
                <a16:creationId xmlns:a16="http://schemas.microsoft.com/office/drawing/2014/main" id="{98DFD032-46DB-4536-99C1-6DA22EBFF3C9}"/>
              </a:ext>
            </a:extLst>
          </p:cNvPr>
          <p:cNvPicPr>
            <a:picLocks noChangeAspect="1"/>
          </p:cNvPicPr>
          <p:nvPr/>
        </p:nvPicPr>
        <p:blipFill>
          <a:blip r:embed="rId2"/>
          <a:stretch>
            <a:fillRect/>
          </a:stretch>
        </p:blipFill>
        <p:spPr>
          <a:xfrm>
            <a:off x="333772" y="1808604"/>
            <a:ext cx="6264696" cy="4855139"/>
          </a:xfrm>
          <a:prstGeom prst="rect">
            <a:avLst/>
          </a:prstGeom>
        </p:spPr>
      </p:pic>
    </p:spTree>
    <p:extLst>
      <p:ext uri="{BB962C8B-B14F-4D97-AF65-F5344CB8AC3E}">
        <p14:creationId xmlns:p14="http://schemas.microsoft.com/office/powerpoint/2010/main" val="305829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4E5B-7600-41CC-BA2F-6001BECC8086}"/>
              </a:ext>
            </a:extLst>
          </p:cNvPr>
          <p:cNvSpPr>
            <a:spLocks noGrp="1"/>
          </p:cNvSpPr>
          <p:nvPr>
            <p:ph type="title"/>
          </p:nvPr>
        </p:nvSpPr>
        <p:spPr/>
        <p:txBody>
          <a:bodyPr/>
          <a:lstStyle/>
          <a:p>
            <a:r>
              <a:rPr lang="en-GB" dirty="0"/>
              <a:t>Lot and Sodom</a:t>
            </a:r>
          </a:p>
        </p:txBody>
      </p:sp>
      <p:sp>
        <p:nvSpPr>
          <p:cNvPr id="3" name="Content Placeholder 2">
            <a:extLst>
              <a:ext uri="{FF2B5EF4-FFF2-40B4-BE49-F238E27FC236}">
                <a16:creationId xmlns:a16="http://schemas.microsoft.com/office/drawing/2014/main" id="{0089010E-00BE-4888-8E23-81721DBEFEA5}"/>
              </a:ext>
            </a:extLst>
          </p:cNvPr>
          <p:cNvSpPr>
            <a:spLocks noGrp="1"/>
          </p:cNvSpPr>
          <p:nvPr>
            <p:ph idx="1"/>
          </p:nvPr>
        </p:nvSpPr>
        <p:spPr/>
        <p:txBody>
          <a:bodyPr/>
          <a:lstStyle/>
          <a:p>
            <a:r>
              <a:rPr lang="en-GB" b="1" dirty="0"/>
              <a:t>Three ‘groups’ of people respond to the call:</a:t>
            </a:r>
          </a:p>
          <a:p>
            <a:pPr marL="457200" indent="-457200">
              <a:buFont typeface="+mj-lt"/>
              <a:buAutoNum type="arabicPeriod"/>
            </a:pPr>
            <a:r>
              <a:rPr lang="en-GB" dirty="0"/>
              <a:t>Sons in law – refuse to leave (comfortable where they are)</a:t>
            </a:r>
          </a:p>
          <a:p>
            <a:pPr marL="457200" indent="-457200">
              <a:buFont typeface="+mj-lt"/>
              <a:buAutoNum type="arabicPeriod"/>
            </a:pPr>
            <a:r>
              <a:rPr lang="en-GB" dirty="0"/>
              <a:t>Lot’s wife – leaves but looks back (heart is still in Sodom)</a:t>
            </a:r>
          </a:p>
          <a:p>
            <a:pPr marL="457200" indent="-457200">
              <a:buFont typeface="+mj-lt"/>
              <a:buAutoNum type="arabicPeriod"/>
            </a:pPr>
            <a:r>
              <a:rPr lang="en-GB" dirty="0"/>
              <a:t>Lot’s daughters – take the girl out of Sodom but not Sodom out of the girl!</a:t>
            </a:r>
          </a:p>
        </p:txBody>
      </p:sp>
    </p:spTree>
    <p:extLst>
      <p:ext uri="{BB962C8B-B14F-4D97-AF65-F5344CB8AC3E}">
        <p14:creationId xmlns:p14="http://schemas.microsoft.com/office/powerpoint/2010/main" val="355901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8AE2-5972-414E-93C0-9520875CD734}"/>
              </a:ext>
            </a:extLst>
          </p:cNvPr>
          <p:cNvSpPr>
            <a:spLocks noGrp="1"/>
          </p:cNvSpPr>
          <p:nvPr>
            <p:ph type="title"/>
          </p:nvPr>
        </p:nvSpPr>
        <p:spPr/>
        <p:txBody>
          <a:bodyPr/>
          <a:lstStyle/>
          <a:p>
            <a:r>
              <a:rPr lang="en-GB" dirty="0"/>
              <a:t>“Come out of her my people. . .”</a:t>
            </a:r>
          </a:p>
        </p:txBody>
      </p:sp>
      <p:sp>
        <p:nvSpPr>
          <p:cNvPr id="3" name="Content Placeholder 2">
            <a:extLst>
              <a:ext uri="{FF2B5EF4-FFF2-40B4-BE49-F238E27FC236}">
                <a16:creationId xmlns:a16="http://schemas.microsoft.com/office/drawing/2014/main" id="{0F232F0B-683F-4ECB-AFA9-FBC8E602DA16}"/>
              </a:ext>
            </a:extLst>
          </p:cNvPr>
          <p:cNvSpPr>
            <a:spLocks noGrp="1"/>
          </p:cNvSpPr>
          <p:nvPr>
            <p:ph idx="1"/>
          </p:nvPr>
        </p:nvSpPr>
        <p:spPr>
          <a:xfrm>
            <a:off x="1522414" y="1905000"/>
            <a:ext cx="9828582" cy="4267200"/>
          </a:xfrm>
        </p:spPr>
        <p:txBody>
          <a:bodyPr>
            <a:normAutofit lnSpcReduction="10000"/>
          </a:bodyPr>
          <a:lstStyle/>
          <a:p>
            <a:r>
              <a:rPr lang="en-GB" dirty="0"/>
              <a:t>Where will we be when the call comes?</a:t>
            </a:r>
          </a:p>
          <a:p>
            <a:r>
              <a:rPr lang="en-GB" dirty="0"/>
              <a:t>Which character in the story of Lot and Sodom will we most be like?</a:t>
            </a:r>
          </a:p>
          <a:p>
            <a:r>
              <a:rPr lang="en-GB" dirty="0"/>
              <a:t>Are we prepared to ‘be separate’?</a:t>
            </a:r>
          </a:p>
          <a:p>
            <a:r>
              <a:rPr lang="en-GB" dirty="0"/>
              <a:t>Are we in danger of doing what the ‘sons of God’ did before the flood?</a:t>
            </a:r>
          </a:p>
          <a:p>
            <a:endParaRPr lang="en-GB" dirty="0"/>
          </a:p>
          <a:p>
            <a:r>
              <a:rPr lang="en-GB" dirty="0"/>
              <a:t>What does it mean to “Come out of her my people?”</a:t>
            </a:r>
          </a:p>
          <a:p>
            <a:r>
              <a:rPr lang="en-GB" dirty="0"/>
              <a:t>What does it mean to us </a:t>
            </a:r>
            <a:r>
              <a:rPr lang="en-GB" u="sng" dirty="0"/>
              <a:t>personally</a:t>
            </a:r>
            <a:r>
              <a:rPr lang="en-GB" dirty="0"/>
              <a:t> to ‘be separate’?</a:t>
            </a:r>
          </a:p>
          <a:p>
            <a:pPr marL="0" indent="0">
              <a:buNone/>
            </a:pPr>
            <a:r>
              <a:rPr lang="en-GB" dirty="0">
                <a:solidFill>
                  <a:srgbClr val="FF0000"/>
                </a:solidFill>
              </a:rPr>
              <a:t>*</a:t>
            </a:r>
          </a:p>
        </p:txBody>
      </p:sp>
    </p:spTree>
    <p:extLst>
      <p:ext uri="{BB962C8B-B14F-4D97-AF65-F5344CB8AC3E}">
        <p14:creationId xmlns:p14="http://schemas.microsoft.com/office/powerpoint/2010/main" val="134308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AE18-D746-42E7-86C6-3AB84378D11C}"/>
              </a:ext>
            </a:extLst>
          </p:cNvPr>
          <p:cNvSpPr>
            <a:spLocks noGrp="1"/>
          </p:cNvSpPr>
          <p:nvPr>
            <p:ph type="title"/>
          </p:nvPr>
        </p:nvSpPr>
        <p:spPr/>
        <p:txBody>
          <a:bodyPr/>
          <a:lstStyle/>
          <a:p>
            <a:r>
              <a:rPr lang="en-GB" dirty="0"/>
              <a:t>Mythology</a:t>
            </a:r>
          </a:p>
        </p:txBody>
      </p:sp>
      <p:sp>
        <p:nvSpPr>
          <p:cNvPr id="3" name="Content Placeholder 2">
            <a:extLst>
              <a:ext uri="{FF2B5EF4-FFF2-40B4-BE49-F238E27FC236}">
                <a16:creationId xmlns:a16="http://schemas.microsoft.com/office/drawing/2014/main" id="{AA40A172-CA6C-4178-BE32-BC3F77B86A2B}"/>
              </a:ext>
            </a:extLst>
          </p:cNvPr>
          <p:cNvSpPr>
            <a:spLocks noGrp="1"/>
          </p:cNvSpPr>
          <p:nvPr>
            <p:ph idx="1"/>
          </p:nvPr>
        </p:nvSpPr>
        <p:spPr>
          <a:xfrm>
            <a:off x="1522414" y="1905000"/>
            <a:ext cx="6660230" cy="4267200"/>
          </a:xfrm>
        </p:spPr>
        <p:txBody>
          <a:bodyPr/>
          <a:lstStyle/>
          <a:p>
            <a:r>
              <a:rPr lang="en-GB" dirty="0"/>
              <a:t>Sons of God = Angelic beings</a:t>
            </a:r>
          </a:p>
          <a:p>
            <a:r>
              <a:rPr lang="en-GB" dirty="0"/>
              <a:t>Daughters of Men = Human Women</a:t>
            </a:r>
          </a:p>
          <a:p>
            <a:r>
              <a:rPr lang="en-GB" dirty="0"/>
              <a:t>Nephilim = Giants</a:t>
            </a:r>
          </a:p>
          <a:p>
            <a:r>
              <a:rPr lang="en-GB" dirty="0"/>
              <a:t>God’s anger – flood.</a:t>
            </a:r>
          </a:p>
        </p:txBody>
      </p:sp>
      <p:pic>
        <p:nvPicPr>
          <p:cNvPr id="4" name="Picture 3">
            <a:extLst>
              <a:ext uri="{FF2B5EF4-FFF2-40B4-BE49-F238E27FC236}">
                <a16:creationId xmlns:a16="http://schemas.microsoft.com/office/drawing/2014/main" id="{14AE4F9B-15ED-4D51-8C39-3078DA47EF92}"/>
              </a:ext>
            </a:extLst>
          </p:cNvPr>
          <p:cNvPicPr>
            <a:picLocks noChangeAspect="1"/>
          </p:cNvPicPr>
          <p:nvPr/>
        </p:nvPicPr>
        <p:blipFill>
          <a:blip r:embed="rId2"/>
          <a:stretch>
            <a:fillRect/>
          </a:stretch>
        </p:blipFill>
        <p:spPr>
          <a:xfrm>
            <a:off x="8187074" y="2177832"/>
            <a:ext cx="3688696" cy="4205114"/>
          </a:xfrm>
          <a:prstGeom prst="rect">
            <a:avLst/>
          </a:prstGeom>
        </p:spPr>
      </p:pic>
      <p:pic>
        <p:nvPicPr>
          <p:cNvPr id="5" name="Picture 4">
            <a:extLst>
              <a:ext uri="{FF2B5EF4-FFF2-40B4-BE49-F238E27FC236}">
                <a16:creationId xmlns:a16="http://schemas.microsoft.com/office/drawing/2014/main" id="{93CDB037-E7CD-4733-897F-12B72E9FA953}"/>
              </a:ext>
            </a:extLst>
          </p:cNvPr>
          <p:cNvPicPr>
            <a:picLocks noChangeAspect="1"/>
          </p:cNvPicPr>
          <p:nvPr/>
        </p:nvPicPr>
        <p:blipFill>
          <a:blip r:embed="rId3"/>
          <a:stretch>
            <a:fillRect/>
          </a:stretch>
        </p:blipFill>
        <p:spPr>
          <a:xfrm>
            <a:off x="5446340" y="3284984"/>
            <a:ext cx="2452489" cy="3112296"/>
          </a:xfrm>
          <a:prstGeom prst="rect">
            <a:avLst/>
          </a:prstGeom>
        </p:spPr>
      </p:pic>
    </p:spTree>
    <p:extLst>
      <p:ext uri="{BB962C8B-B14F-4D97-AF65-F5344CB8AC3E}">
        <p14:creationId xmlns:p14="http://schemas.microsoft.com/office/powerpoint/2010/main" val="129679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7AE0-3FA9-4637-9841-725EE077E480}"/>
              </a:ext>
            </a:extLst>
          </p:cNvPr>
          <p:cNvSpPr>
            <a:spLocks noGrp="1"/>
          </p:cNvSpPr>
          <p:nvPr>
            <p:ph type="title"/>
          </p:nvPr>
        </p:nvSpPr>
        <p:spPr/>
        <p:txBody>
          <a:bodyPr/>
          <a:lstStyle/>
          <a:p>
            <a:r>
              <a:rPr lang="en-GB" dirty="0"/>
              <a:t>Untangling the text 1:</a:t>
            </a:r>
          </a:p>
        </p:txBody>
      </p:sp>
      <p:sp>
        <p:nvSpPr>
          <p:cNvPr id="3" name="Content Placeholder 2">
            <a:extLst>
              <a:ext uri="{FF2B5EF4-FFF2-40B4-BE49-F238E27FC236}">
                <a16:creationId xmlns:a16="http://schemas.microsoft.com/office/drawing/2014/main" id="{7EAD2BF7-B6B4-4DDD-BD20-537B6D584FCD}"/>
              </a:ext>
            </a:extLst>
          </p:cNvPr>
          <p:cNvSpPr>
            <a:spLocks noGrp="1"/>
          </p:cNvSpPr>
          <p:nvPr>
            <p:ph idx="1"/>
          </p:nvPr>
        </p:nvSpPr>
        <p:spPr>
          <a:xfrm>
            <a:off x="1522414" y="1905000"/>
            <a:ext cx="3779910" cy="4267200"/>
          </a:xfrm>
        </p:spPr>
        <p:txBody>
          <a:bodyPr/>
          <a:lstStyle/>
          <a:p>
            <a:r>
              <a:rPr lang="en-GB" baseline="30000" dirty="0"/>
              <a:t>4 </a:t>
            </a:r>
            <a:r>
              <a:rPr lang="en-GB" dirty="0"/>
              <a:t>The Nephilim were on the earth in those days—and also afterward—when the sons of God went to the daughters of humans and had children by them. They were the heroes of old, men of renown.</a:t>
            </a:r>
          </a:p>
          <a:p>
            <a:endParaRPr lang="en-GB" dirty="0"/>
          </a:p>
        </p:txBody>
      </p:sp>
      <p:sp>
        <p:nvSpPr>
          <p:cNvPr id="4" name="Content Placeholder 2">
            <a:extLst>
              <a:ext uri="{FF2B5EF4-FFF2-40B4-BE49-F238E27FC236}">
                <a16:creationId xmlns:a16="http://schemas.microsoft.com/office/drawing/2014/main" id="{537EADF0-BDC9-4062-BB69-CE12CA72515D}"/>
              </a:ext>
            </a:extLst>
          </p:cNvPr>
          <p:cNvSpPr txBox="1">
            <a:spLocks/>
          </p:cNvSpPr>
          <p:nvPr/>
        </p:nvSpPr>
        <p:spPr>
          <a:xfrm>
            <a:off x="6094412" y="1905000"/>
            <a:ext cx="4104455"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GB" baseline="30000" dirty="0"/>
              <a:t>4</a:t>
            </a:r>
            <a:r>
              <a:rPr lang="en-GB" dirty="0"/>
              <a:t>That was when Manchester City football club first began to make multimillion pound transfers  – when John Major was prime-minister. They were the cup winners that year, a tremendous achievement.</a:t>
            </a:r>
          </a:p>
          <a:p>
            <a:endParaRPr lang="en-GB" dirty="0"/>
          </a:p>
        </p:txBody>
      </p:sp>
    </p:spTree>
    <p:extLst>
      <p:ext uri="{BB962C8B-B14F-4D97-AF65-F5344CB8AC3E}">
        <p14:creationId xmlns:p14="http://schemas.microsoft.com/office/powerpoint/2010/main" val="213463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7AE0-3FA9-4637-9841-725EE077E480}"/>
              </a:ext>
            </a:extLst>
          </p:cNvPr>
          <p:cNvSpPr>
            <a:spLocks noGrp="1"/>
          </p:cNvSpPr>
          <p:nvPr>
            <p:ph type="title"/>
          </p:nvPr>
        </p:nvSpPr>
        <p:spPr/>
        <p:txBody>
          <a:bodyPr/>
          <a:lstStyle/>
          <a:p>
            <a:r>
              <a:rPr lang="en-GB" dirty="0"/>
              <a:t>Untangling the text 2:</a:t>
            </a:r>
          </a:p>
        </p:txBody>
      </p:sp>
      <p:sp>
        <p:nvSpPr>
          <p:cNvPr id="3" name="Content Placeholder 2">
            <a:extLst>
              <a:ext uri="{FF2B5EF4-FFF2-40B4-BE49-F238E27FC236}">
                <a16:creationId xmlns:a16="http://schemas.microsoft.com/office/drawing/2014/main" id="{7EAD2BF7-B6B4-4DDD-BD20-537B6D584FCD}"/>
              </a:ext>
            </a:extLst>
          </p:cNvPr>
          <p:cNvSpPr>
            <a:spLocks noGrp="1"/>
          </p:cNvSpPr>
          <p:nvPr>
            <p:ph idx="1"/>
          </p:nvPr>
        </p:nvSpPr>
        <p:spPr>
          <a:xfrm>
            <a:off x="1522414" y="1905000"/>
            <a:ext cx="3779910" cy="4267200"/>
          </a:xfrm>
        </p:spPr>
        <p:txBody>
          <a:bodyPr/>
          <a:lstStyle/>
          <a:p>
            <a:r>
              <a:rPr lang="en-GB" baseline="30000" dirty="0"/>
              <a:t>4 </a:t>
            </a:r>
            <a:r>
              <a:rPr lang="en-GB" dirty="0">
                <a:solidFill>
                  <a:srgbClr val="FF0000"/>
                </a:solidFill>
              </a:rPr>
              <a:t>The Nephilim </a:t>
            </a:r>
            <a:r>
              <a:rPr lang="en-GB" dirty="0"/>
              <a:t>were on the earth in those days—and also afterward—when the sons of God went to the daughters of humans and had children by them. </a:t>
            </a:r>
            <a:r>
              <a:rPr lang="en-GB" dirty="0">
                <a:solidFill>
                  <a:srgbClr val="FF0000"/>
                </a:solidFill>
              </a:rPr>
              <a:t>They were the heroes of old, men of renown.</a:t>
            </a:r>
          </a:p>
          <a:p>
            <a:endParaRPr lang="en-GB" dirty="0"/>
          </a:p>
        </p:txBody>
      </p:sp>
      <p:sp>
        <p:nvSpPr>
          <p:cNvPr id="4" name="Content Placeholder 2">
            <a:extLst>
              <a:ext uri="{FF2B5EF4-FFF2-40B4-BE49-F238E27FC236}">
                <a16:creationId xmlns:a16="http://schemas.microsoft.com/office/drawing/2014/main" id="{537EADF0-BDC9-4062-BB69-CE12CA72515D}"/>
              </a:ext>
            </a:extLst>
          </p:cNvPr>
          <p:cNvSpPr txBox="1">
            <a:spLocks/>
          </p:cNvSpPr>
          <p:nvPr/>
        </p:nvSpPr>
        <p:spPr>
          <a:xfrm>
            <a:off x="6094413" y="1905000"/>
            <a:ext cx="3779910"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GB" baseline="30000" dirty="0"/>
              <a:t>4 </a:t>
            </a:r>
            <a:r>
              <a:rPr lang="en-GB" dirty="0"/>
              <a:t>The Nephilim were on the earth in those days—and also afterward—when the </a:t>
            </a:r>
            <a:r>
              <a:rPr lang="en-GB" dirty="0">
                <a:solidFill>
                  <a:srgbClr val="FF0000"/>
                </a:solidFill>
              </a:rPr>
              <a:t>sons of God </a:t>
            </a:r>
            <a:r>
              <a:rPr lang="en-GB" dirty="0"/>
              <a:t>went to the daughters of humans and had children by them. </a:t>
            </a:r>
            <a:r>
              <a:rPr lang="en-GB" dirty="0">
                <a:solidFill>
                  <a:srgbClr val="FF0000"/>
                </a:solidFill>
              </a:rPr>
              <a:t>They were the heroes of old, men of renown.</a:t>
            </a:r>
          </a:p>
          <a:p>
            <a:endParaRPr lang="en-GB" dirty="0"/>
          </a:p>
        </p:txBody>
      </p:sp>
    </p:spTree>
    <p:extLst>
      <p:ext uri="{BB962C8B-B14F-4D97-AF65-F5344CB8AC3E}">
        <p14:creationId xmlns:p14="http://schemas.microsoft.com/office/powerpoint/2010/main" val="49793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4012-BA3B-42E9-925E-8C50B96749E7}"/>
              </a:ext>
            </a:extLst>
          </p:cNvPr>
          <p:cNvSpPr>
            <a:spLocks noGrp="1"/>
          </p:cNvSpPr>
          <p:nvPr>
            <p:ph type="title"/>
          </p:nvPr>
        </p:nvSpPr>
        <p:spPr/>
        <p:txBody>
          <a:bodyPr/>
          <a:lstStyle/>
          <a:p>
            <a:r>
              <a:rPr lang="en-GB" dirty="0"/>
              <a:t>Identifying the Nephilim</a:t>
            </a:r>
          </a:p>
        </p:txBody>
      </p:sp>
      <p:sp>
        <p:nvSpPr>
          <p:cNvPr id="3" name="Content Placeholder 2">
            <a:extLst>
              <a:ext uri="{FF2B5EF4-FFF2-40B4-BE49-F238E27FC236}">
                <a16:creationId xmlns:a16="http://schemas.microsoft.com/office/drawing/2014/main" id="{2D3B8011-08B2-441A-8FDF-20CDFE47AF18}"/>
              </a:ext>
            </a:extLst>
          </p:cNvPr>
          <p:cNvSpPr>
            <a:spLocks noGrp="1"/>
          </p:cNvSpPr>
          <p:nvPr>
            <p:ph idx="1"/>
          </p:nvPr>
        </p:nvSpPr>
        <p:spPr/>
        <p:txBody>
          <a:bodyPr/>
          <a:lstStyle/>
          <a:p>
            <a:r>
              <a:rPr lang="en-GB" dirty="0"/>
              <a:t>Numbers 13:32-33</a:t>
            </a:r>
          </a:p>
          <a:p>
            <a:r>
              <a:rPr lang="en-GB" dirty="0"/>
              <a:t>All the people we saw there are of great size. </a:t>
            </a:r>
            <a:r>
              <a:rPr lang="en-GB" baseline="30000" dirty="0"/>
              <a:t>33 </a:t>
            </a:r>
            <a:r>
              <a:rPr lang="en-GB" dirty="0"/>
              <a:t>We saw the Nephilim there (the descendants of </a:t>
            </a:r>
            <a:r>
              <a:rPr lang="en-GB" dirty="0" err="1"/>
              <a:t>Anak</a:t>
            </a:r>
            <a:r>
              <a:rPr lang="en-GB" dirty="0"/>
              <a:t> come from the Nephilim). We seemed like grasshoppers in our own eyes, and we looked the same to them.”</a:t>
            </a:r>
          </a:p>
        </p:txBody>
      </p:sp>
    </p:spTree>
    <p:extLst>
      <p:ext uri="{BB962C8B-B14F-4D97-AF65-F5344CB8AC3E}">
        <p14:creationId xmlns:p14="http://schemas.microsoft.com/office/powerpoint/2010/main" val="1509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67648-332C-4189-B775-8797102AE83A}"/>
              </a:ext>
            </a:extLst>
          </p:cNvPr>
          <p:cNvSpPr>
            <a:spLocks noGrp="1"/>
          </p:cNvSpPr>
          <p:nvPr>
            <p:ph type="title"/>
          </p:nvPr>
        </p:nvSpPr>
        <p:spPr/>
        <p:txBody>
          <a:bodyPr/>
          <a:lstStyle/>
          <a:p>
            <a:r>
              <a:rPr lang="en-GB" dirty="0"/>
              <a:t>Mythology. . .</a:t>
            </a:r>
          </a:p>
        </p:txBody>
      </p:sp>
      <p:sp>
        <p:nvSpPr>
          <p:cNvPr id="3" name="Content Placeholder 2">
            <a:extLst>
              <a:ext uri="{FF2B5EF4-FFF2-40B4-BE49-F238E27FC236}">
                <a16:creationId xmlns:a16="http://schemas.microsoft.com/office/drawing/2014/main" id="{284981EE-EA9F-4105-BC47-A1FBD85A35CB}"/>
              </a:ext>
            </a:extLst>
          </p:cNvPr>
          <p:cNvSpPr>
            <a:spLocks noGrp="1"/>
          </p:cNvSpPr>
          <p:nvPr>
            <p:ph idx="1"/>
          </p:nvPr>
        </p:nvSpPr>
        <p:spPr/>
        <p:txBody>
          <a:bodyPr/>
          <a:lstStyle/>
          <a:p>
            <a:r>
              <a:rPr lang="en-GB" dirty="0"/>
              <a:t>Angels ‘marry’ Human Women</a:t>
            </a:r>
          </a:p>
          <a:p>
            <a:r>
              <a:rPr lang="en-GB" dirty="0"/>
              <a:t>Nephilim (giants) result</a:t>
            </a:r>
          </a:p>
          <a:p>
            <a:r>
              <a:rPr lang="en-GB" dirty="0"/>
              <a:t>God is angry and destroys the earth</a:t>
            </a:r>
          </a:p>
          <a:p>
            <a:endParaRPr lang="en-GB" dirty="0"/>
          </a:p>
          <a:p>
            <a:r>
              <a:rPr lang="en-GB" dirty="0"/>
              <a:t>Nephilim on the Ark?</a:t>
            </a:r>
          </a:p>
          <a:p>
            <a:r>
              <a:rPr lang="en-GB" dirty="0"/>
              <a:t>Where did the descendants of </a:t>
            </a:r>
            <a:r>
              <a:rPr lang="en-GB" dirty="0" err="1"/>
              <a:t>Anak</a:t>
            </a:r>
            <a:r>
              <a:rPr lang="en-GB" dirty="0"/>
              <a:t> come from?</a:t>
            </a:r>
          </a:p>
        </p:txBody>
      </p:sp>
    </p:spTree>
    <p:extLst>
      <p:ext uri="{BB962C8B-B14F-4D97-AF65-F5344CB8AC3E}">
        <p14:creationId xmlns:p14="http://schemas.microsoft.com/office/powerpoint/2010/main" val="81072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84D0-C3C8-4FFE-A7AA-C6CD88EC881E}"/>
              </a:ext>
            </a:extLst>
          </p:cNvPr>
          <p:cNvSpPr>
            <a:spLocks noGrp="1"/>
          </p:cNvSpPr>
          <p:nvPr>
            <p:ph type="title"/>
          </p:nvPr>
        </p:nvSpPr>
        <p:spPr/>
        <p:txBody>
          <a:bodyPr/>
          <a:lstStyle/>
          <a:p>
            <a:r>
              <a:rPr lang="en-GB" dirty="0"/>
              <a:t>Logical Explanation. . .</a:t>
            </a:r>
          </a:p>
        </p:txBody>
      </p:sp>
      <p:pic>
        <p:nvPicPr>
          <p:cNvPr id="5" name="Picture 4">
            <a:extLst>
              <a:ext uri="{FF2B5EF4-FFF2-40B4-BE49-F238E27FC236}">
                <a16:creationId xmlns:a16="http://schemas.microsoft.com/office/drawing/2014/main" id="{9335CCBB-A2D2-48C8-BD04-EA2CF8F9C0CA}"/>
              </a:ext>
            </a:extLst>
          </p:cNvPr>
          <p:cNvPicPr>
            <a:picLocks noChangeAspect="1"/>
          </p:cNvPicPr>
          <p:nvPr/>
        </p:nvPicPr>
        <p:blipFill>
          <a:blip r:embed="rId2"/>
          <a:stretch>
            <a:fillRect/>
          </a:stretch>
        </p:blipFill>
        <p:spPr>
          <a:xfrm>
            <a:off x="1522414" y="1916832"/>
            <a:ext cx="8064896" cy="4536505"/>
          </a:xfrm>
          <a:prstGeom prst="rect">
            <a:avLst/>
          </a:prstGeom>
        </p:spPr>
      </p:pic>
    </p:spTree>
    <p:extLst>
      <p:ext uri="{BB962C8B-B14F-4D97-AF65-F5344CB8AC3E}">
        <p14:creationId xmlns:p14="http://schemas.microsoft.com/office/powerpoint/2010/main" val="171296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AA39-C934-406E-B158-45D00A3901F6}"/>
              </a:ext>
            </a:extLst>
          </p:cNvPr>
          <p:cNvSpPr>
            <a:spLocks noGrp="1"/>
          </p:cNvSpPr>
          <p:nvPr>
            <p:ph type="title"/>
          </p:nvPr>
        </p:nvSpPr>
        <p:spPr/>
        <p:txBody>
          <a:bodyPr/>
          <a:lstStyle/>
          <a:p>
            <a:r>
              <a:rPr lang="en-GB" dirty="0"/>
              <a:t>DNA Complexities</a:t>
            </a:r>
          </a:p>
        </p:txBody>
      </p:sp>
      <p:sp>
        <p:nvSpPr>
          <p:cNvPr id="3" name="Content Placeholder 2">
            <a:extLst>
              <a:ext uri="{FF2B5EF4-FFF2-40B4-BE49-F238E27FC236}">
                <a16:creationId xmlns:a16="http://schemas.microsoft.com/office/drawing/2014/main" id="{7D8E06D5-8230-4BE3-BA22-6E1C940CDD09}"/>
              </a:ext>
            </a:extLst>
          </p:cNvPr>
          <p:cNvSpPr>
            <a:spLocks noGrp="1"/>
          </p:cNvSpPr>
          <p:nvPr>
            <p:ph idx="1"/>
          </p:nvPr>
        </p:nvSpPr>
        <p:spPr/>
        <p:txBody>
          <a:bodyPr/>
          <a:lstStyle/>
          <a:p>
            <a:r>
              <a:rPr lang="en-GB" dirty="0"/>
              <a:t>Sandra Laing – South Africa - 1955</a:t>
            </a:r>
          </a:p>
        </p:txBody>
      </p:sp>
      <p:pic>
        <p:nvPicPr>
          <p:cNvPr id="4" name="Picture 3">
            <a:extLst>
              <a:ext uri="{FF2B5EF4-FFF2-40B4-BE49-F238E27FC236}">
                <a16:creationId xmlns:a16="http://schemas.microsoft.com/office/drawing/2014/main" id="{E490BCA9-B644-47A3-8346-1559294CE101}"/>
              </a:ext>
            </a:extLst>
          </p:cNvPr>
          <p:cNvPicPr>
            <a:picLocks noChangeAspect="1"/>
          </p:cNvPicPr>
          <p:nvPr/>
        </p:nvPicPr>
        <p:blipFill>
          <a:blip r:embed="rId2"/>
          <a:stretch>
            <a:fillRect/>
          </a:stretch>
        </p:blipFill>
        <p:spPr>
          <a:xfrm>
            <a:off x="1522414" y="2733952"/>
            <a:ext cx="7524326" cy="3465429"/>
          </a:xfrm>
          <a:prstGeom prst="rect">
            <a:avLst/>
          </a:prstGeom>
        </p:spPr>
      </p:pic>
      <p:pic>
        <p:nvPicPr>
          <p:cNvPr id="5" name="Picture 4">
            <a:extLst>
              <a:ext uri="{FF2B5EF4-FFF2-40B4-BE49-F238E27FC236}">
                <a16:creationId xmlns:a16="http://schemas.microsoft.com/office/drawing/2014/main" id="{EB88A03E-2511-42D8-8D03-6110A21907C8}"/>
              </a:ext>
            </a:extLst>
          </p:cNvPr>
          <p:cNvPicPr>
            <a:picLocks noChangeAspect="1"/>
          </p:cNvPicPr>
          <p:nvPr/>
        </p:nvPicPr>
        <p:blipFill>
          <a:blip r:embed="rId3"/>
          <a:stretch>
            <a:fillRect/>
          </a:stretch>
        </p:blipFill>
        <p:spPr>
          <a:xfrm>
            <a:off x="9334771" y="3212976"/>
            <a:ext cx="2599459" cy="2088232"/>
          </a:xfrm>
          <a:prstGeom prst="rect">
            <a:avLst/>
          </a:prstGeom>
        </p:spPr>
      </p:pic>
    </p:spTree>
    <p:extLst>
      <p:ext uri="{BB962C8B-B14F-4D97-AF65-F5344CB8AC3E}">
        <p14:creationId xmlns:p14="http://schemas.microsoft.com/office/powerpoint/2010/main" val="41717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6870</TotalTime>
  <Words>606</Words>
  <Application>Microsoft Office PowerPoint</Application>
  <PresentationFormat>Custom</PresentationFormat>
  <Paragraphs>122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Consolas</vt:lpstr>
      <vt:lpstr>Corbel</vt:lpstr>
      <vt:lpstr>Chalkboard 16x9</vt:lpstr>
      <vt:lpstr>The Nephilim</vt:lpstr>
      <vt:lpstr>Genesis 6:1-4</vt:lpstr>
      <vt:lpstr>Mythology</vt:lpstr>
      <vt:lpstr>Untangling the text 1:</vt:lpstr>
      <vt:lpstr>Untangling the text 2:</vt:lpstr>
      <vt:lpstr>Identifying the Nephilim</vt:lpstr>
      <vt:lpstr>Mythology. . .</vt:lpstr>
      <vt:lpstr>Logical Explanation. . .</vt:lpstr>
      <vt:lpstr>DNA Complexities</vt:lpstr>
      <vt:lpstr>DNA Complexities . . .</vt:lpstr>
      <vt:lpstr>Probable Explanation:</vt:lpstr>
      <vt:lpstr>Sons of God?</vt:lpstr>
      <vt:lpstr>Reality?</vt:lpstr>
      <vt:lpstr>Simple Reading of the Text - Sons of God</vt:lpstr>
      <vt:lpstr>Do Angels Marry?</vt:lpstr>
      <vt:lpstr>Conclusion:</vt:lpstr>
      <vt:lpstr>Understanding Beginning and End:</vt:lpstr>
      <vt:lpstr>Consistent throughout - Separation:</vt:lpstr>
      <vt:lpstr>Consistency - Separation</vt:lpstr>
      <vt:lpstr>Consistency - Separation</vt:lpstr>
      <vt:lpstr>Is it just about Marriage?</vt:lpstr>
      <vt:lpstr>Is it just about Marriage?</vt:lpstr>
      <vt:lpstr>Not just about Marriage. . .</vt:lpstr>
      <vt:lpstr>Lot and Sodom</vt:lpstr>
      <vt:lpstr>“Come out of her my people.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Nephilim</dc:title>
  <dc:creator>Richard Down</dc:creator>
  <cp:lastModifiedBy>Richard Down</cp:lastModifiedBy>
  <cp:revision>22</cp:revision>
  <dcterms:created xsi:type="dcterms:W3CDTF">2018-03-11T19:08:34Z</dcterms:created>
  <dcterms:modified xsi:type="dcterms:W3CDTF">2018-03-25T20:54:00Z</dcterms:modified>
</cp:coreProperties>
</file>